
<file path=[Content_Types].xml><?xml version="1.0" encoding="utf-8"?>
<Types xmlns="http://schemas.openxmlformats.org/package/2006/content-types">
  <Default Extension="jfif"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3" d="100"/>
          <a:sy n="63" d="100"/>
        </p:scale>
        <p:origin x="80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png>
</file>

<file path=ppt/media/image12.png>
</file>

<file path=ppt/media/image13.jf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FCE36-DE0F-42AB-82AA-8D881BEFF2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9E0C6899-D6CF-41FE-96B9-5B8F9AECB3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0635AF7-2593-45A8-A72A-EC4C917A5E1F}"/>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5" name="Footer Placeholder 4">
            <a:extLst>
              <a:ext uri="{FF2B5EF4-FFF2-40B4-BE49-F238E27FC236}">
                <a16:creationId xmlns:a16="http://schemas.microsoft.com/office/drawing/2014/main" id="{A8729611-F669-4B25-9497-17330C81047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1504881-55E6-4BFA-A5AA-B5847DC347BC}"/>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438695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DD3D7-2399-4E75-8CDD-94B3EE66FC6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183B236-E891-4D5E-9D03-30A67B0330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0B7E5FB-6CE4-467D-9B06-FBB5A87756AB}"/>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5" name="Footer Placeholder 4">
            <a:extLst>
              <a:ext uri="{FF2B5EF4-FFF2-40B4-BE49-F238E27FC236}">
                <a16:creationId xmlns:a16="http://schemas.microsoft.com/office/drawing/2014/main" id="{5EAE2303-1452-4A87-9152-C780F2D73BD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59438A4-3A7D-422F-B399-565E57DDB4E7}"/>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3267463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6BD88E-124D-4EE6-A492-EC7FA24160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5CFD0C3-86B2-465A-BD65-5ADD558CDDC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557366B-369B-4D30-8474-FA37849B71DD}"/>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5" name="Footer Placeholder 4">
            <a:extLst>
              <a:ext uri="{FF2B5EF4-FFF2-40B4-BE49-F238E27FC236}">
                <a16:creationId xmlns:a16="http://schemas.microsoft.com/office/drawing/2014/main" id="{7568861A-1E60-412B-88E1-4F7DD4FB0BB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BA800F0-41AC-4E62-AE3A-34E4EB8D1104}"/>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439049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EBDFB-54FE-42D9-8970-CC2B38C3DB0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E249E51-CEE1-44F3-9722-E31F9350F0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94303C7-4C15-4D2F-BB8A-6E7A1080A9B5}"/>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5" name="Footer Placeholder 4">
            <a:extLst>
              <a:ext uri="{FF2B5EF4-FFF2-40B4-BE49-F238E27FC236}">
                <a16:creationId xmlns:a16="http://schemas.microsoft.com/office/drawing/2014/main" id="{3A60E05E-A20E-4217-8E7B-2CBB1A36B35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4C2BA02-1A17-4387-A5E2-1CC0C35BC7C7}"/>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1926170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77C33-7ACE-46FF-9BDF-E230F5B822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EDD3D801-88C5-4462-9F1E-40D2377FE4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D4B1BE-CA2D-4864-8FBA-33B9DCADB6CB}"/>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5" name="Footer Placeholder 4">
            <a:extLst>
              <a:ext uri="{FF2B5EF4-FFF2-40B4-BE49-F238E27FC236}">
                <a16:creationId xmlns:a16="http://schemas.microsoft.com/office/drawing/2014/main" id="{01E9E2D0-DF90-4250-89F3-F0A2A770BDF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7F524E1-2C27-4CD9-90AE-440E465F8EFA}"/>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743764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9EBD4-0A3F-4790-AE1D-8CB4E41E7C9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501EEFFA-E360-42CF-9218-2BA5D41978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2FAEFEE-D9F5-46E9-95B4-93C0438FCFF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F4220DCE-EFC0-48B9-8AAB-53EDEDD5BA4E}"/>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6" name="Footer Placeholder 5">
            <a:extLst>
              <a:ext uri="{FF2B5EF4-FFF2-40B4-BE49-F238E27FC236}">
                <a16:creationId xmlns:a16="http://schemas.microsoft.com/office/drawing/2014/main" id="{4845EE76-B6A2-42E9-860E-C4BC052948A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E1E8E7D1-86EE-4459-9442-6444F7DBD462}"/>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3997796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6753B-9CB6-4C3D-AD19-78CCCC27BA9B}"/>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281B421B-3F68-4E4D-8C8C-140E1C7E95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8FBA53-2E08-4991-AA3B-2154044B37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80577F3-A4B5-4F4D-B4ED-3A80F382E2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2CEF6E3-C456-4221-B111-B6BE5F10ED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FDCBA277-98CB-47FD-870F-31F91343CEE5}"/>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8" name="Footer Placeholder 7">
            <a:extLst>
              <a:ext uri="{FF2B5EF4-FFF2-40B4-BE49-F238E27FC236}">
                <a16:creationId xmlns:a16="http://schemas.microsoft.com/office/drawing/2014/main" id="{C2C491AB-B378-462C-8155-5D16BD57B330}"/>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7E1FF2EE-AD48-4B39-8A27-CEA6AA914F41}"/>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409434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4DA99-BD19-4B89-AF9F-908E19C532B6}"/>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117A17A1-9F8D-4DBD-A2FF-8913D93480E7}"/>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4" name="Footer Placeholder 3">
            <a:extLst>
              <a:ext uri="{FF2B5EF4-FFF2-40B4-BE49-F238E27FC236}">
                <a16:creationId xmlns:a16="http://schemas.microsoft.com/office/drawing/2014/main" id="{A0950B56-8615-4200-A977-12697BE2C27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43BB28F1-0DAE-4E91-9A77-86B61B7C719D}"/>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741660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254E96-7928-4D28-9978-79B1FC112FA7}"/>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3" name="Footer Placeholder 2">
            <a:extLst>
              <a:ext uri="{FF2B5EF4-FFF2-40B4-BE49-F238E27FC236}">
                <a16:creationId xmlns:a16="http://schemas.microsoft.com/office/drawing/2014/main" id="{4910A508-4D68-4F20-9E31-230237CD018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17EE36F6-169A-46DD-B0B2-F5003168AFA1}"/>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2082591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155F4-B594-4230-8196-C6B46A6111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5ED38C95-75A7-4829-86DA-0E661B00A2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AAC8C38-6222-412E-9EF1-BE91733054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8BAD60-F676-48C7-AE47-15FCA837F6B3}"/>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6" name="Footer Placeholder 5">
            <a:extLst>
              <a:ext uri="{FF2B5EF4-FFF2-40B4-BE49-F238E27FC236}">
                <a16:creationId xmlns:a16="http://schemas.microsoft.com/office/drawing/2014/main" id="{C46FDD64-E2FF-40EF-8509-A4E39545FDF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3D58E4A7-F6DB-4687-8EC4-D2E81C2A630B}"/>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265319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FD041-6787-45D8-B369-FB829A4607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96881661-A0AF-4918-AF2A-403C94E50C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B0949343-F233-4C98-A75D-B9826CCBBF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5D4EBE-E4AC-41A5-8271-BF602CAC8EA7}"/>
              </a:ext>
            </a:extLst>
          </p:cNvPr>
          <p:cNvSpPr>
            <a:spLocks noGrp="1"/>
          </p:cNvSpPr>
          <p:nvPr>
            <p:ph type="dt" sz="half" idx="10"/>
          </p:nvPr>
        </p:nvSpPr>
        <p:spPr/>
        <p:txBody>
          <a:bodyPr/>
          <a:lstStyle/>
          <a:p>
            <a:fld id="{00263DB9-9AB3-4386-AB53-136506250ABD}" type="datetimeFigureOut">
              <a:rPr lang="en-CA" smtClean="0"/>
              <a:t>2021-02-27</a:t>
            </a:fld>
            <a:endParaRPr lang="en-CA"/>
          </a:p>
        </p:txBody>
      </p:sp>
      <p:sp>
        <p:nvSpPr>
          <p:cNvPr id="6" name="Footer Placeholder 5">
            <a:extLst>
              <a:ext uri="{FF2B5EF4-FFF2-40B4-BE49-F238E27FC236}">
                <a16:creationId xmlns:a16="http://schemas.microsoft.com/office/drawing/2014/main" id="{E51AE16B-8261-4F17-9070-143BC84E163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380318A2-EEFA-4ED0-9E3F-9EC26F631721}"/>
              </a:ext>
            </a:extLst>
          </p:cNvPr>
          <p:cNvSpPr>
            <a:spLocks noGrp="1"/>
          </p:cNvSpPr>
          <p:nvPr>
            <p:ph type="sldNum" sz="quarter" idx="12"/>
          </p:nvPr>
        </p:nvSpPr>
        <p:spPr/>
        <p:txBody>
          <a:bodyPr/>
          <a:lstStyle/>
          <a:p>
            <a:fld id="{9EB6209D-6795-4CF0-AEC5-96821293041D}" type="slidenum">
              <a:rPr lang="en-CA" smtClean="0"/>
              <a:t>‹#›</a:t>
            </a:fld>
            <a:endParaRPr lang="en-CA"/>
          </a:p>
        </p:txBody>
      </p:sp>
    </p:spTree>
    <p:extLst>
      <p:ext uri="{BB962C8B-B14F-4D97-AF65-F5344CB8AC3E}">
        <p14:creationId xmlns:p14="http://schemas.microsoft.com/office/powerpoint/2010/main" val="280043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937DA9-1AAE-4107-9735-469786D395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C0131C9-9309-49D5-893A-EA99844577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EB8789D-C00F-453F-8FB7-B6164D98F7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263DB9-9AB3-4386-AB53-136506250ABD}" type="datetimeFigureOut">
              <a:rPr lang="en-CA" smtClean="0"/>
              <a:t>2021-02-27</a:t>
            </a:fld>
            <a:endParaRPr lang="en-CA"/>
          </a:p>
        </p:txBody>
      </p:sp>
      <p:sp>
        <p:nvSpPr>
          <p:cNvPr id="5" name="Footer Placeholder 4">
            <a:extLst>
              <a:ext uri="{FF2B5EF4-FFF2-40B4-BE49-F238E27FC236}">
                <a16:creationId xmlns:a16="http://schemas.microsoft.com/office/drawing/2014/main" id="{DC43FC65-D827-4B8C-89ED-920CCEE0BD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E43F18FB-EF3E-4AC5-8D35-24E199C79A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B6209D-6795-4CF0-AEC5-96821293041D}" type="slidenum">
              <a:rPr lang="en-CA" smtClean="0"/>
              <a:t>‹#›</a:t>
            </a:fld>
            <a:endParaRPr lang="en-CA"/>
          </a:p>
        </p:txBody>
      </p:sp>
    </p:spTree>
    <p:extLst>
      <p:ext uri="{BB962C8B-B14F-4D97-AF65-F5344CB8AC3E}">
        <p14:creationId xmlns:p14="http://schemas.microsoft.com/office/powerpoint/2010/main" val="37955884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fi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agentinottawa.com/" TargetMode="External"/><Relationship Id="rId2" Type="http://schemas.openxmlformats.org/officeDocument/2006/relationships/hyperlink" Target="https://foursquare.com/" TargetMode="External"/><Relationship Id="rId1" Type="http://schemas.openxmlformats.org/officeDocument/2006/relationships/slideLayout" Target="../slideLayouts/slideLayout2.xml"/><Relationship Id="rId4" Type="http://schemas.openxmlformats.org/officeDocument/2006/relationships/hyperlink" Target="https://www.zumper.com/"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AC38FA3-EA62-441A-B803-449B98A2B176}"/>
              </a:ext>
            </a:extLst>
          </p:cNvPr>
          <p:cNvSpPr>
            <a:spLocks noGrp="1"/>
          </p:cNvSpPr>
          <p:nvPr>
            <p:ph type="ctrTitle"/>
          </p:nvPr>
        </p:nvSpPr>
        <p:spPr>
          <a:xfrm>
            <a:off x="3045368" y="2043663"/>
            <a:ext cx="6105194" cy="2031055"/>
          </a:xfrm>
        </p:spPr>
        <p:txBody>
          <a:bodyPr vert="horz" lIns="91440" tIns="45720" rIns="91440" bIns="45720" rtlCol="0">
            <a:normAutofit/>
          </a:bodyPr>
          <a:lstStyle/>
          <a:p>
            <a:r>
              <a:rPr lang="en-US" sz="3800" b="1" kern="1200">
                <a:solidFill>
                  <a:srgbClr val="FFFFFF"/>
                </a:solidFill>
                <a:latin typeface="+mj-lt"/>
                <a:ea typeface="+mj-ea"/>
                <a:cs typeface="+mj-cs"/>
              </a:rPr>
              <a:t>Capstone Project</a:t>
            </a:r>
            <a:br>
              <a:rPr lang="en-US" sz="3800" b="1" kern="1200">
                <a:solidFill>
                  <a:srgbClr val="FFFFFF"/>
                </a:solidFill>
                <a:latin typeface="+mj-lt"/>
                <a:ea typeface="+mj-ea"/>
                <a:cs typeface="+mj-cs"/>
              </a:rPr>
            </a:br>
            <a:r>
              <a:rPr lang="en-US" sz="3800" b="1" kern="1200">
                <a:solidFill>
                  <a:srgbClr val="FFFFFF"/>
                </a:solidFill>
                <a:latin typeface="+mj-lt"/>
                <a:ea typeface="+mj-ea"/>
                <a:cs typeface="+mj-cs"/>
              </a:rPr>
              <a:t>The Battle of Neighborhoods</a:t>
            </a:r>
            <a:br>
              <a:rPr lang="en-US" sz="3800" b="1" kern="1200">
                <a:solidFill>
                  <a:srgbClr val="FFFFFF"/>
                </a:solidFill>
                <a:latin typeface="+mj-lt"/>
                <a:ea typeface="+mj-ea"/>
                <a:cs typeface="+mj-cs"/>
              </a:rPr>
            </a:br>
            <a:r>
              <a:rPr lang="en-US" sz="3800" b="1" kern="1200">
                <a:solidFill>
                  <a:srgbClr val="FFFFFF"/>
                </a:solidFill>
                <a:latin typeface="+mj-lt"/>
                <a:ea typeface="+mj-ea"/>
                <a:cs typeface="+mj-cs"/>
              </a:rPr>
              <a:t>Exploring Ottawa</a:t>
            </a:r>
            <a:endParaRPr lang="en-US" sz="3800" kern="1200">
              <a:solidFill>
                <a:srgbClr val="FFFFFF"/>
              </a:solidFill>
              <a:latin typeface="+mj-lt"/>
              <a:ea typeface="+mj-ea"/>
              <a:cs typeface="+mj-cs"/>
            </a:endParaRPr>
          </a:p>
        </p:txBody>
      </p:sp>
      <p:sp>
        <p:nvSpPr>
          <p:cNvPr id="3" name="Subtitle 2">
            <a:extLst>
              <a:ext uri="{FF2B5EF4-FFF2-40B4-BE49-F238E27FC236}">
                <a16:creationId xmlns:a16="http://schemas.microsoft.com/office/drawing/2014/main" id="{ADF0EC7C-BD50-4E4E-BCAA-99A7A3741A66}"/>
              </a:ext>
            </a:extLst>
          </p:cNvPr>
          <p:cNvSpPr>
            <a:spLocks noGrp="1"/>
          </p:cNvSpPr>
          <p:nvPr>
            <p:ph type="subTitle" idx="1"/>
          </p:nvPr>
        </p:nvSpPr>
        <p:spPr>
          <a:xfrm>
            <a:off x="3043403" y="4459305"/>
            <a:ext cx="6105194" cy="682079"/>
          </a:xfrm>
        </p:spPr>
        <p:txBody>
          <a:bodyPr vert="horz" lIns="91440" tIns="45720" rIns="91440" bIns="45720" rtlCol="0">
            <a:normAutofit/>
          </a:bodyPr>
          <a:lstStyle/>
          <a:p>
            <a:pPr indent="-228600">
              <a:buFont typeface="Arial" panose="020B0604020202020204" pitchFamily="34" charset="0"/>
              <a:buChar char="•"/>
            </a:pPr>
            <a:r>
              <a:rPr lang="en-US" sz="1500" dirty="0">
                <a:solidFill>
                  <a:srgbClr val="FFFFFF"/>
                </a:solidFill>
              </a:rPr>
              <a:t>February 26, 2021</a:t>
            </a:r>
          </a:p>
          <a:p>
            <a:pPr indent="-228600">
              <a:buFont typeface="Arial" panose="020B0604020202020204" pitchFamily="34" charset="0"/>
              <a:buChar char="•"/>
            </a:pPr>
            <a:r>
              <a:rPr lang="en-US" sz="1500" dirty="0">
                <a:solidFill>
                  <a:srgbClr val="FFFFFF"/>
                </a:solidFill>
              </a:rPr>
              <a:t>By Stanislav </a:t>
            </a:r>
            <a:r>
              <a:rPr lang="en-US" sz="1500" dirty="0" err="1">
                <a:solidFill>
                  <a:srgbClr val="FFFFFF"/>
                </a:solidFill>
              </a:rPr>
              <a:t>Kremenchutskyi</a:t>
            </a:r>
            <a:endParaRPr lang="en-US" sz="1500" dirty="0">
              <a:solidFill>
                <a:srgbClr val="FFFFFF"/>
              </a:solidFill>
            </a:endParaRPr>
          </a:p>
        </p:txBody>
      </p:sp>
    </p:spTree>
    <p:extLst>
      <p:ext uri="{BB962C8B-B14F-4D97-AF65-F5344CB8AC3E}">
        <p14:creationId xmlns:p14="http://schemas.microsoft.com/office/powerpoint/2010/main" val="2875224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E17E911-875F-4DE5-8699-99D9F1805A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Rectangle 3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B2764B-1B31-4198-B422-2283F12851E5}"/>
              </a:ext>
            </a:extLst>
          </p:cNvPr>
          <p:cNvSpPr>
            <a:spLocks noGrp="1"/>
          </p:cNvSpPr>
          <p:nvPr>
            <p:ph type="title"/>
          </p:nvPr>
        </p:nvSpPr>
        <p:spPr>
          <a:xfrm>
            <a:off x="466722" y="586855"/>
            <a:ext cx="3201366" cy="3387497"/>
          </a:xfrm>
        </p:spPr>
        <p:txBody>
          <a:bodyPr anchor="b">
            <a:normAutofit/>
          </a:bodyPr>
          <a:lstStyle/>
          <a:p>
            <a:pPr algn="r"/>
            <a:r>
              <a:rPr lang="en-CA" sz="3700" b="1" dirty="0">
                <a:solidFill>
                  <a:srgbClr val="FFFFFF"/>
                </a:solidFill>
              </a:rPr>
              <a:t>Neighbourhood Exploration</a:t>
            </a:r>
            <a:endParaRPr lang="en-CA" sz="3700" dirty="0">
              <a:solidFill>
                <a:srgbClr val="FFFFFF"/>
              </a:solidFill>
            </a:endParaRPr>
          </a:p>
        </p:txBody>
      </p:sp>
      <p:sp>
        <p:nvSpPr>
          <p:cNvPr id="3" name="Content Placeholder 2">
            <a:extLst>
              <a:ext uri="{FF2B5EF4-FFF2-40B4-BE49-F238E27FC236}">
                <a16:creationId xmlns:a16="http://schemas.microsoft.com/office/drawing/2014/main" id="{022A99BC-8C92-46DC-8F02-F4B08ECF697F}"/>
              </a:ext>
            </a:extLst>
          </p:cNvPr>
          <p:cNvSpPr>
            <a:spLocks noGrp="1"/>
          </p:cNvSpPr>
          <p:nvPr>
            <p:ph idx="1"/>
          </p:nvPr>
        </p:nvSpPr>
        <p:spPr>
          <a:xfrm>
            <a:off x="4581727" y="649480"/>
            <a:ext cx="3025303" cy="5546047"/>
          </a:xfrm>
        </p:spPr>
        <p:txBody>
          <a:bodyPr anchor="ctr">
            <a:normAutofit/>
          </a:bodyPr>
          <a:lstStyle/>
          <a:p>
            <a:pPr marL="0" indent="0">
              <a:buNone/>
            </a:pPr>
            <a:r>
              <a:rPr lang="en-CA" sz="2000" dirty="0"/>
              <a:t>Different venues &amp; entertainment available in downtown Ottawa</a:t>
            </a:r>
          </a:p>
          <a:p>
            <a:endParaRPr lang="en-CA" sz="2000" dirty="0"/>
          </a:p>
          <a:p>
            <a:pPr marL="0" indent="0">
              <a:buNone/>
            </a:pPr>
            <a:endParaRPr lang="en-CA" sz="2000" dirty="0"/>
          </a:p>
        </p:txBody>
      </p:sp>
      <p:pic>
        <p:nvPicPr>
          <p:cNvPr id="6" name="Picture 5">
            <a:extLst>
              <a:ext uri="{FF2B5EF4-FFF2-40B4-BE49-F238E27FC236}">
                <a16:creationId xmlns:a16="http://schemas.microsoft.com/office/drawing/2014/main" id="{71884220-F3E8-492B-8EB0-81ECC5496B29}"/>
              </a:ext>
            </a:extLst>
          </p:cNvPr>
          <p:cNvPicPr/>
          <p:nvPr/>
        </p:nvPicPr>
        <p:blipFill rotWithShape="1">
          <a:blip r:embed="rId2" cstate="print">
            <a:extLst>
              <a:ext uri="{28A0092B-C50C-407E-A947-70E740481C1C}">
                <a14:useLocalDpi xmlns:a14="http://schemas.microsoft.com/office/drawing/2010/main" val="0"/>
              </a:ext>
            </a:extLst>
          </a:blip>
          <a:srcRect l="44179" r="36772"/>
          <a:stretch/>
        </p:blipFill>
        <p:spPr bwMode="auto">
          <a:xfrm>
            <a:off x="8109502" y="10"/>
            <a:ext cx="4082498" cy="6857990"/>
          </a:xfrm>
          <a:prstGeom prst="rect">
            <a:avLst/>
          </a:prstGeom>
          <a:noFill/>
        </p:spPr>
      </p:pic>
    </p:spTree>
    <p:extLst>
      <p:ext uri="{BB962C8B-B14F-4D97-AF65-F5344CB8AC3E}">
        <p14:creationId xmlns:p14="http://schemas.microsoft.com/office/powerpoint/2010/main" val="3062177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17E911-875F-4DE5-8699-99D9F1805A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1D7781-C014-4BAD-9862-4300621A0394}"/>
              </a:ext>
            </a:extLst>
          </p:cNvPr>
          <p:cNvSpPr>
            <a:spLocks noGrp="1"/>
          </p:cNvSpPr>
          <p:nvPr>
            <p:ph type="title"/>
          </p:nvPr>
        </p:nvSpPr>
        <p:spPr>
          <a:xfrm>
            <a:off x="466722" y="586855"/>
            <a:ext cx="3201366" cy="3387497"/>
          </a:xfrm>
        </p:spPr>
        <p:txBody>
          <a:bodyPr anchor="b">
            <a:normAutofit/>
          </a:bodyPr>
          <a:lstStyle/>
          <a:p>
            <a:pPr algn="r"/>
            <a:r>
              <a:rPr lang="en-CA" sz="3700" b="1" dirty="0">
                <a:solidFill>
                  <a:srgbClr val="FFFFFF"/>
                </a:solidFill>
              </a:rPr>
              <a:t>Neighbourhood Exploration</a:t>
            </a:r>
            <a:endParaRPr lang="en-CA" sz="3700" dirty="0">
              <a:solidFill>
                <a:srgbClr val="FFFFFF"/>
              </a:solidFill>
            </a:endParaRPr>
          </a:p>
        </p:txBody>
      </p:sp>
      <p:sp>
        <p:nvSpPr>
          <p:cNvPr id="3" name="Content Placeholder 2">
            <a:extLst>
              <a:ext uri="{FF2B5EF4-FFF2-40B4-BE49-F238E27FC236}">
                <a16:creationId xmlns:a16="http://schemas.microsoft.com/office/drawing/2014/main" id="{838869EF-73F3-419E-8EC4-A05CA4D6ADDE}"/>
              </a:ext>
            </a:extLst>
          </p:cNvPr>
          <p:cNvSpPr>
            <a:spLocks noGrp="1"/>
          </p:cNvSpPr>
          <p:nvPr>
            <p:ph idx="1"/>
          </p:nvPr>
        </p:nvSpPr>
        <p:spPr>
          <a:xfrm>
            <a:off x="4581727" y="649480"/>
            <a:ext cx="3025303" cy="5546047"/>
          </a:xfrm>
        </p:spPr>
        <p:txBody>
          <a:bodyPr anchor="ctr">
            <a:normAutofit/>
          </a:bodyPr>
          <a:lstStyle/>
          <a:p>
            <a:pPr marL="0" indent="0">
              <a:buNone/>
            </a:pPr>
            <a:r>
              <a:rPr lang="en-CA" sz="2000" dirty="0"/>
              <a:t>Restaurant density, 3km radius from downtown</a:t>
            </a:r>
          </a:p>
          <a:p>
            <a:endParaRPr lang="en-CA" sz="2000" dirty="0"/>
          </a:p>
        </p:txBody>
      </p:sp>
      <p:pic>
        <p:nvPicPr>
          <p:cNvPr id="4" name="Picture 3">
            <a:extLst>
              <a:ext uri="{FF2B5EF4-FFF2-40B4-BE49-F238E27FC236}">
                <a16:creationId xmlns:a16="http://schemas.microsoft.com/office/drawing/2014/main" id="{CA5D5E27-CD53-43DB-BA90-1477E4295D02}"/>
              </a:ext>
            </a:extLst>
          </p:cNvPr>
          <p:cNvPicPr/>
          <p:nvPr/>
        </p:nvPicPr>
        <p:blipFill rotWithShape="1">
          <a:blip r:embed="rId2" cstate="print">
            <a:extLst>
              <a:ext uri="{28A0092B-C50C-407E-A947-70E740481C1C}">
                <a14:useLocalDpi xmlns:a14="http://schemas.microsoft.com/office/drawing/2010/main" val="0"/>
              </a:ext>
            </a:extLst>
          </a:blip>
          <a:srcRect l="29352" r="39246" b="-1"/>
          <a:stretch/>
        </p:blipFill>
        <p:spPr bwMode="auto">
          <a:xfrm>
            <a:off x="8109502" y="10"/>
            <a:ext cx="4082498" cy="6857990"/>
          </a:xfrm>
          <a:prstGeom prst="rect">
            <a:avLst/>
          </a:prstGeom>
          <a:noFill/>
        </p:spPr>
      </p:pic>
    </p:spTree>
    <p:extLst>
      <p:ext uri="{BB962C8B-B14F-4D97-AF65-F5344CB8AC3E}">
        <p14:creationId xmlns:p14="http://schemas.microsoft.com/office/powerpoint/2010/main" val="3739819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Rectangle 28">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5E29-8568-4DC8-9007-3E90743EC661}"/>
              </a:ext>
            </a:extLst>
          </p:cNvPr>
          <p:cNvSpPr>
            <a:spLocks noGrp="1"/>
          </p:cNvSpPr>
          <p:nvPr>
            <p:ph type="title"/>
          </p:nvPr>
        </p:nvSpPr>
        <p:spPr>
          <a:xfrm>
            <a:off x="466722" y="586855"/>
            <a:ext cx="3201366" cy="3387497"/>
          </a:xfrm>
        </p:spPr>
        <p:txBody>
          <a:bodyPr anchor="b">
            <a:normAutofit/>
          </a:bodyPr>
          <a:lstStyle/>
          <a:p>
            <a:pPr algn="r"/>
            <a:r>
              <a:rPr lang="en-CA" sz="4000" b="1">
                <a:solidFill>
                  <a:srgbClr val="FFFFFF"/>
                </a:solidFill>
              </a:rPr>
              <a:t>Results</a:t>
            </a:r>
            <a:endParaRPr lang="en-CA" sz="4000">
              <a:solidFill>
                <a:srgbClr val="FFFFFF"/>
              </a:solidFill>
            </a:endParaRPr>
          </a:p>
        </p:txBody>
      </p:sp>
      <p:sp>
        <p:nvSpPr>
          <p:cNvPr id="3" name="Content Placeholder 2">
            <a:extLst>
              <a:ext uri="{FF2B5EF4-FFF2-40B4-BE49-F238E27FC236}">
                <a16:creationId xmlns:a16="http://schemas.microsoft.com/office/drawing/2014/main" id="{961DEB6B-9A3B-484A-8B1E-DF6AE1AE6B78}"/>
              </a:ext>
            </a:extLst>
          </p:cNvPr>
          <p:cNvSpPr>
            <a:spLocks noGrp="1"/>
          </p:cNvSpPr>
          <p:nvPr>
            <p:ph idx="1"/>
          </p:nvPr>
        </p:nvSpPr>
        <p:spPr>
          <a:xfrm>
            <a:off x="4810259" y="649480"/>
            <a:ext cx="6555347" cy="5546047"/>
          </a:xfrm>
        </p:spPr>
        <p:txBody>
          <a:bodyPr anchor="ctr">
            <a:normAutofit/>
          </a:bodyPr>
          <a:lstStyle/>
          <a:p>
            <a:pPr marL="0" indent="0">
              <a:buNone/>
            </a:pPr>
            <a:r>
              <a:rPr lang="en-CA" sz="2000" dirty="0"/>
              <a:t>Now, it’s time to summarize and discuss the results. First, we found there are about 30 schools of different type within 3km city center radius. Next, we visualized the house purchase price dynamics between 2000-2020 and can see that average house price grew from about CAD 100,000 to CAD 600,000. We also looked at the accommodation rental pricing trends in the last couple of years (2016-2020) for 1-, 2-, and 3- bedroom boarding. Rental costs were steadily growing until the start of pandemic when price of a 3-bedroom boarding has declined, price of 2-bedroom has remained at the same level and price of 1-bedroom rent kept growing overall. Next, we analyzed venues and recreational options available in downtown. We limited result to a list of 50 assuming going out once a week could be enough for our newcomer and displayed it on the map. Also, similar process was done to downtown restaurants with visualizing them on the map and clustering them based on distance.</a:t>
            </a:r>
          </a:p>
          <a:p>
            <a:endParaRPr lang="en-CA" sz="2000" dirty="0"/>
          </a:p>
        </p:txBody>
      </p:sp>
    </p:spTree>
    <p:extLst>
      <p:ext uri="{BB962C8B-B14F-4D97-AF65-F5344CB8AC3E}">
        <p14:creationId xmlns:p14="http://schemas.microsoft.com/office/powerpoint/2010/main" val="18972734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7BA38D-BE16-4EAF-A01A-182ADDFB8A56}"/>
              </a:ext>
            </a:extLst>
          </p:cNvPr>
          <p:cNvSpPr>
            <a:spLocks noGrp="1"/>
          </p:cNvSpPr>
          <p:nvPr>
            <p:ph type="title"/>
          </p:nvPr>
        </p:nvSpPr>
        <p:spPr>
          <a:xfrm>
            <a:off x="466722" y="586855"/>
            <a:ext cx="3201366" cy="3387497"/>
          </a:xfrm>
        </p:spPr>
        <p:txBody>
          <a:bodyPr anchor="b">
            <a:normAutofit/>
          </a:bodyPr>
          <a:lstStyle/>
          <a:p>
            <a:pPr algn="r"/>
            <a:r>
              <a:rPr lang="en-CA" sz="4000" b="1">
                <a:solidFill>
                  <a:srgbClr val="FFFFFF"/>
                </a:solidFill>
              </a:rPr>
              <a:t>Conclusion</a:t>
            </a:r>
            <a:endParaRPr lang="en-CA" sz="4000">
              <a:solidFill>
                <a:srgbClr val="FFFFFF"/>
              </a:solidFill>
            </a:endParaRPr>
          </a:p>
        </p:txBody>
      </p:sp>
      <p:sp>
        <p:nvSpPr>
          <p:cNvPr id="3" name="Content Placeholder 2">
            <a:extLst>
              <a:ext uri="{FF2B5EF4-FFF2-40B4-BE49-F238E27FC236}">
                <a16:creationId xmlns:a16="http://schemas.microsoft.com/office/drawing/2014/main" id="{8D82D331-264E-4961-8557-677806E893D3}"/>
              </a:ext>
            </a:extLst>
          </p:cNvPr>
          <p:cNvSpPr>
            <a:spLocks noGrp="1"/>
          </p:cNvSpPr>
          <p:nvPr>
            <p:ph idx="1"/>
          </p:nvPr>
        </p:nvSpPr>
        <p:spPr>
          <a:xfrm>
            <a:off x="4810259" y="649480"/>
            <a:ext cx="6555347" cy="5546047"/>
          </a:xfrm>
        </p:spPr>
        <p:txBody>
          <a:bodyPr anchor="ctr">
            <a:normAutofit/>
          </a:bodyPr>
          <a:lstStyle/>
          <a:p>
            <a:pPr marL="0" indent="0">
              <a:buNone/>
            </a:pPr>
            <a:r>
              <a:rPr lang="en-CA" sz="2000" dirty="0"/>
              <a:t>Summarizing our neighbourhood exploration effort, data we used from several sources, and the results we saw on graphs, we can say that overall Ottawa downtown is a perspective place to settle for young immigrants. Ottawa has a very smart investment opportunity for 1-bedroom housing, its downtown is filled with a variety of educational, cultural and entertaining activities for any taste and demand.</a:t>
            </a:r>
          </a:p>
          <a:p>
            <a:pPr marL="0" indent="0">
              <a:buNone/>
            </a:pPr>
            <a:endParaRPr lang="en-CA" sz="2000" dirty="0"/>
          </a:p>
        </p:txBody>
      </p:sp>
    </p:spTree>
    <p:extLst>
      <p:ext uri="{BB962C8B-B14F-4D97-AF65-F5344CB8AC3E}">
        <p14:creationId xmlns:p14="http://schemas.microsoft.com/office/powerpoint/2010/main" val="626881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559294"/>
            <a:ext cx="12191999" cy="6298279"/>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28"/>
            <a:ext cx="6096001" cy="6858000"/>
          </a:xfrm>
          <a:prstGeom prst="rect">
            <a:avLst/>
          </a:prstGeom>
          <a:gradFill>
            <a:gsLst>
              <a:gs pos="13000">
                <a:srgbClr val="000000">
                  <a:alpha val="72000"/>
                </a:srgbClr>
              </a:gs>
              <a:gs pos="99000">
                <a:schemeClr val="accent1">
                  <a:lumMod val="50000"/>
                  <a:alpha val="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7AF63E8-51C8-47F7-B78E-8733547DE9F2}"/>
              </a:ext>
            </a:extLst>
          </p:cNvPr>
          <p:cNvSpPr>
            <a:spLocks noGrp="1"/>
          </p:cNvSpPr>
          <p:nvPr>
            <p:ph type="title"/>
          </p:nvPr>
        </p:nvSpPr>
        <p:spPr>
          <a:xfrm>
            <a:off x="1145136" y="1028700"/>
            <a:ext cx="9947305" cy="1090657"/>
          </a:xfrm>
        </p:spPr>
        <p:txBody>
          <a:bodyPr vert="horz" lIns="91440" tIns="45720" rIns="91440" bIns="45720" rtlCol="0" anchor="b">
            <a:normAutofit/>
          </a:bodyPr>
          <a:lstStyle/>
          <a:p>
            <a:pPr algn="ctr"/>
            <a:r>
              <a:rPr lang="en-US" sz="4800">
                <a:solidFill>
                  <a:srgbClr val="FFFFFF"/>
                </a:solidFill>
              </a:rPr>
              <a:t>Thank you!</a:t>
            </a:r>
          </a:p>
        </p:txBody>
      </p:sp>
      <p:sp>
        <p:nvSpPr>
          <p:cNvPr id="28" name="Freeform: Shape 27">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0">
                <a:schemeClr val="accent1">
                  <a:alpha val="5000"/>
                </a:schemeClr>
              </a:gs>
              <a:gs pos="68000">
                <a:schemeClr val="accent1">
                  <a:alpha val="15000"/>
                </a:scheme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picture containing outdoor&#10;&#10;Description automatically generated">
            <a:extLst>
              <a:ext uri="{FF2B5EF4-FFF2-40B4-BE49-F238E27FC236}">
                <a16:creationId xmlns:a16="http://schemas.microsoft.com/office/drawing/2014/main" id="{FC3A0B74-A887-44CB-A754-C1E132147A97}"/>
              </a:ext>
            </a:extLst>
          </p:cNvPr>
          <p:cNvPicPr>
            <a:picLocks noChangeAspect="1"/>
          </p:cNvPicPr>
          <p:nvPr/>
        </p:nvPicPr>
        <p:blipFill rotWithShape="1">
          <a:blip r:embed="rId2">
            <a:extLst>
              <a:ext uri="{28A0092B-C50C-407E-A947-70E740481C1C}">
                <a14:useLocalDpi xmlns:a14="http://schemas.microsoft.com/office/drawing/2010/main" val="0"/>
              </a:ext>
            </a:extLst>
          </a:blip>
          <a:srcRect l="2262" r="11953"/>
          <a:stretch/>
        </p:blipFill>
        <p:spPr>
          <a:xfrm>
            <a:off x="2343302" y="3351745"/>
            <a:ext cx="7519558" cy="3506255"/>
          </a:xfrm>
          <a:custGeom>
            <a:avLst/>
            <a:gdLst/>
            <a:ahLst/>
            <a:cxnLst/>
            <a:rect l="l" t="t" r="r" b="b"/>
            <a:pathLst>
              <a:path w="7519558" h="3506255">
                <a:moveTo>
                  <a:pt x="3759779" y="0"/>
                </a:moveTo>
                <a:cubicBezTo>
                  <a:pt x="5713450" y="0"/>
                  <a:pt x="7320331" y="1484777"/>
                  <a:pt x="7513560" y="3387468"/>
                </a:cubicBezTo>
                <a:lnTo>
                  <a:pt x="7519558" y="3506255"/>
                </a:lnTo>
                <a:lnTo>
                  <a:pt x="0" y="3506255"/>
                </a:lnTo>
                <a:lnTo>
                  <a:pt x="5998" y="3387468"/>
                </a:lnTo>
                <a:cubicBezTo>
                  <a:pt x="199227" y="1484777"/>
                  <a:pt x="1806109" y="0"/>
                  <a:pt x="3759779" y="0"/>
                </a:cubicBezTo>
                <a:close/>
              </a:path>
            </a:pathLst>
          </a:custGeom>
        </p:spPr>
      </p:pic>
    </p:spTree>
    <p:extLst>
      <p:ext uri="{BB962C8B-B14F-4D97-AF65-F5344CB8AC3E}">
        <p14:creationId xmlns:p14="http://schemas.microsoft.com/office/powerpoint/2010/main" val="3480745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DCBA573-8037-4AA5-BA8F-C2018B0790DE}"/>
              </a:ext>
            </a:extLst>
          </p:cNvPr>
          <p:cNvSpPr>
            <a:spLocks noGrp="1"/>
          </p:cNvSpPr>
          <p:nvPr>
            <p:ph type="title"/>
          </p:nvPr>
        </p:nvSpPr>
        <p:spPr>
          <a:xfrm>
            <a:off x="640079" y="2053641"/>
            <a:ext cx="3669161" cy="2760098"/>
          </a:xfrm>
        </p:spPr>
        <p:txBody>
          <a:bodyPr>
            <a:normAutofit/>
          </a:bodyPr>
          <a:lstStyle/>
          <a:p>
            <a:r>
              <a:rPr lang="en-CA" b="1">
                <a:solidFill>
                  <a:srgbClr val="FFFFFF"/>
                </a:solidFill>
              </a:rPr>
              <a:t>Introduction: Business Problem</a:t>
            </a:r>
            <a:endParaRPr lang="en-CA">
              <a:solidFill>
                <a:srgbClr val="FFFFFF"/>
              </a:solidFill>
            </a:endParaRPr>
          </a:p>
        </p:txBody>
      </p:sp>
      <p:sp>
        <p:nvSpPr>
          <p:cNvPr id="3" name="Content Placeholder 2">
            <a:extLst>
              <a:ext uri="{FF2B5EF4-FFF2-40B4-BE49-F238E27FC236}">
                <a16:creationId xmlns:a16="http://schemas.microsoft.com/office/drawing/2014/main" id="{E255B328-42AD-425A-AA86-FA2E8891FD4E}"/>
              </a:ext>
            </a:extLst>
          </p:cNvPr>
          <p:cNvSpPr>
            <a:spLocks noGrp="1"/>
          </p:cNvSpPr>
          <p:nvPr>
            <p:ph idx="1"/>
          </p:nvPr>
        </p:nvSpPr>
        <p:spPr>
          <a:xfrm>
            <a:off x="6090574" y="801866"/>
            <a:ext cx="5306084" cy="5230634"/>
          </a:xfrm>
        </p:spPr>
        <p:txBody>
          <a:bodyPr anchor="ctr">
            <a:normAutofit/>
          </a:bodyPr>
          <a:lstStyle/>
          <a:p>
            <a:pPr marL="0" indent="0">
              <a:buNone/>
            </a:pPr>
            <a:r>
              <a:rPr lang="en-CA" sz="1900" dirty="0">
                <a:solidFill>
                  <a:srgbClr val="000000"/>
                </a:solidFill>
              </a:rPr>
              <a:t>Humans are always looking to make the right choices, especially, when it comes to big future-defining decisions. Being an immigrant myself, I’ve spent sleepless nights and long days weighting in our family’s choice to move to Canada. Eventually, I’ve met many people who were “in the same boat” and it turned out that we share a lot of common expectations, needs and that similar factors impact our final choice. That is why I chose to explore downtown Ottawa, Canadian Capital as a destination of choice to a lot of immigrants that I know. Setting aside such obvious factors as bilingualism of the area, convenient geographical location (Ottawa is almost equally distant from Toronto, Quebec City and New York, just some 4 hours drive!), I wanted to take a closer look at its social and economical aspect. </a:t>
            </a:r>
          </a:p>
        </p:txBody>
      </p:sp>
    </p:spTree>
    <p:extLst>
      <p:ext uri="{BB962C8B-B14F-4D97-AF65-F5344CB8AC3E}">
        <p14:creationId xmlns:p14="http://schemas.microsoft.com/office/powerpoint/2010/main" val="3114987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CB6C291-6CAF-46DF-ACFF-AADF0FD03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 name="Picture 9">
            <a:extLst>
              <a:ext uri="{FF2B5EF4-FFF2-40B4-BE49-F238E27FC236}">
                <a16:creationId xmlns:a16="http://schemas.microsoft.com/office/drawing/2014/main" id="{1EBADBCA-DA20-4279-93C6-011DEF18AA7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l="42953" t="3964" b="3964"/>
          <a:stretch>
            <a:fillRect/>
          </a:stretch>
        </p:blipFill>
        <p:spPr>
          <a:xfrm>
            <a:off x="0" y="1"/>
            <a:ext cx="7554138" cy="6857999"/>
          </a:xfrm>
          <a:custGeom>
            <a:avLst/>
            <a:gdLst>
              <a:gd name="connsiteX0" fmla="*/ 0 w 7554138"/>
              <a:gd name="connsiteY0" fmla="*/ 0 h 6857999"/>
              <a:gd name="connsiteX1" fmla="*/ 7554138 w 7554138"/>
              <a:gd name="connsiteY1" fmla="*/ 0 h 6857999"/>
              <a:gd name="connsiteX2" fmla="*/ 7554138 w 7554138"/>
              <a:gd name="connsiteY2" fmla="*/ 6857999 h 6857999"/>
              <a:gd name="connsiteX3" fmla="*/ 0 w 7554138"/>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7554138" h="6857999">
                <a:moveTo>
                  <a:pt x="0" y="0"/>
                </a:moveTo>
                <a:lnTo>
                  <a:pt x="7554138" y="0"/>
                </a:lnTo>
                <a:lnTo>
                  <a:pt x="7554138" y="6857999"/>
                </a:lnTo>
                <a:lnTo>
                  <a:pt x="0" y="6857999"/>
                </a:lnTo>
                <a:close/>
              </a:path>
            </a:pathLst>
          </a:custGeom>
        </p:spPr>
      </p:pic>
      <p:sp>
        <p:nvSpPr>
          <p:cNvPr id="2" name="Title 1">
            <a:extLst>
              <a:ext uri="{FF2B5EF4-FFF2-40B4-BE49-F238E27FC236}">
                <a16:creationId xmlns:a16="http://schemas.microsoft.com/office/drawing/2014/main" id="{C9461FC1-C908-4A03-BAF0-103B4FF18F75}"/>
              </a:ext>
            </a:extLst>
          </p:cNvPr>
          <p:cNvSpPr>
            <a:spLocks noGrp="1"/>
          </p:cNvSpPr>
          <p:nvPr>
            <p:ph type="title"/>
          </p:nvPr>
        </p:nvSpPr>
        <p:spPr>
          <a:xfrm>
            <a:off x="640080" y="1243013"/>
            <a:ext cx="3855720" cy="4371974"/>
          </a:xfrm>
        </p:spPr>
        <p:txBody>
          <a:bodyPr>
            <a:normAutofit/>
          </a:bodyPr>
          <a:lstStyle/>
          <a:p>
            <a:r>
              <a:rPr lang="en-CA" b="1" dirty="0">
                <a:solidFill>
                  <a:srgbClr val="FFFFFF"/>
                </a:solidFill>
              </a:rPr>
              <a:t>Introduction: Business Problem</a:t>
            </a:r>
            <a:endParaRPr lang="en-CA" dirty="0">
              <a:solidFill>
                <a:srgbClr val="FFFFFF"/>
              </a:solidFill>
            </a:endParaRPr>
          </a:p>
        </p:txBody>
      </p:sp>
      <p:sp>
        <p:nvSpPr>
          <p:cNvPr id="12" name="Rectangle 11">
            <a:extLst>
              <a:ext uri="{FF2B5EF4-FFF2-40B4-BE49-F238E27FC236}">
                <a16:creationId xmlns:a16="http://schemas.microsoft.com/office/drawing/2014/main" id="{4735DC46-5663-471D-AADB-81E00E65B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0850" y="0"/>
            <a:ext cx="539115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D3A060D-C463-45F8-B3EF-FD5492948CCB}"/>
              </a:ext>
            </a:extLst>
          </p:cNvPr>
          <p:cNvSpPr>
            <a:spLocks noGrp="1"/>
          </p:cNvSpPr>
          <p:nvPr>
            <p:ph idx="1"/>
          </p:nvPr>
        </p:nvSpPr>
        <p:spPr>
          <a:xfrm>
            <a:off x="6172200" y="804672"/>
            <a:ext cx="5221224" cy="5230368"/>
          </a:xfrm>
        </p:spPr>
        <p:txBody>
          <a:bodyPr anchor="ctr">
            <a:normAutofit/>
          </a:bodyPr>
          <a:lstStyle/>
          <a:p>
            <a:pPr marL="0" indent="0">
              <a:buNone/>
            </a:pPr>
            <a:r>
              <a:rPr lang="en-CA" sz="2400" dirty="0">
                <a:solidFill>
                  <a:srgbClr val="000000"/>
                </a:solidFill>
              </a:rPr>
              <a:t>My target audience are Eastern European people making their final choices between Canadian cities and towns. These people are usually couples or young families coming from big cities, they like to go out for lunch with friends, are well educated and know what they want from life. Also, newcomers prefer to settle in downtown areas which provide good transportation and access to most jobs and enable them to get the best feel of history and culture. Hence, in this project we will be looking at downtown Ottawa City Hall area.</a:t>
            </a:r>
          </a:p>
        </p:txBody>
      </p:sp>
    </p:spTree>
    <p:extLst>
      <p:ext uri="{BB962C8B-B14F-4D97-AF65-F5344CB8AC3E}">
        <p14:creationId xmlns:p14="http://schemas.microsoft.com/office/powerpoint/2010/main" val="255269482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15F28B-D9CD-42B9-AF3C-B5731E71161E}"/>
              </a:ext>
            </a:extLst>
          </p:cNvPr>
          <p:cNvSpPr>
            <a:spLocks noGrp="1"/>
          </p:cNvSpPr>
          <p:nvPr>
            <p:ph type="title"/>
          </p:nvPr>
        </p:nvSpPr>
        <p:spPr>
          <a:xfrm>
            <a:off x="466722" y="586855"/>
            <a:ext cx="3201366" cy="3387497"/>
          </a:xfrm>
        </p:spPr>
        <p:txBody>
          <a:bodyPr anchor="b">
            <a:normAutofit/>
          </a:bodyPr>
          <a:lstStyle/>
          <a:p>
            <a:pPr algn="r"/>
            <a:r>
              <a:rPr lang="en-CA" sz="4000" b="1">
                <a:solidFill>
                  <a:srgbClr val="FFFFFF"/>
                </a:solidFill>
              </a:rPr>
              <a:t>Data</a:t>
            </a:r>
            <a:endParaRPr lang="en-CA" sz="4000">
              <a:solidFill>
                <a:srgbClr val="FFFFFF"/>
              </a:solidFill>
            </a:endParaRPr>
          </a:p>
        </p:txBody>
      </p:sp>
      <p:sp>
        <p:nvSpPr>
          <p:cNvPr id="3" name="Content Placeholder 2">
            <a:extLst>
              <a:ext uri="{FF2B5EF4-FFF2-40B4-BE49-F238E27FC236}">
                <a16:creationId xmlns:a16="http://schemas.microsoft.com/office/drawing/2014/main" id="{32F02A63-BA8B-45F0-9607-824D2F6A2279}"/>
              </a:ext>
            </a:extLst>
          </p:cNvPr>
          <p:cNvSpPr>
            <a:spLocks noGrp="1"/>
          </p:cNvSpPr>
          <p:nvPr>
            <p:ph idx="1"/>
          </p:nvPr>
        </p:nvSpPr>
        <p:spPr>
          <a:xfrm>
            <a:off x="4810259" y="649480"/>
            <a:ext cx="6555347" cy="5546047"/>
          </a:xfrm>
        </p:spPr>
        <p:txBody>
          <a:bodyPr anchor="ctr">
            <a:normAutofit/>
          </a:bodyPr>
          <a:lstStyle/>
          <a:p>
            <a:pPr marL="0" indent="0">
              <a:buNone/>
            </a:pPr>
            <a:r>
              <a:rPr lang="en-CA" sz="2000" dirty="0"/>
              <a:t>Based on definition of our problem, factors that will influence our decision are:</a:t>
            </a:r>
          </a:p>
          <a:p>
            <a:pPr lvl="0"/>
            <a:r>
              <a:rPr lang="en-CA" sz="2000" dirty="0"/>
              <a:t>House price tendency for the past 20 years</a:t>
            </a:r>
          </a:p>
          <a:p>
            <a:pPr lvl="0"/>
            <a:r>
              <a:rPr lang="en-CA" sz="2000" dirty="0"/>
              <a:t>Rental costs for the past 4 years for 1-, 2- and 3-bedroom accommodations</a:t>
            </a:r>
          </a:p>
          <a:p>
            <a:pPr lvl="0"/>
            <a:r>
              <a:rPr lang="en-CA" sz="2000" dirty="0"/>
              <a:t>Number of restaurants in the area</a:t>
            </a:r>
          </a:p>
          <a:p>
            <a:pPr lvl="0"/>
            <a:r>
              <a:rPr lang="en-CA" sz="2000" dirty="0"/>
              <a:t>Number of places of interest in the area</a:t>
            </a:r>
          </a:p>
          <a:p>
            <a:pPr lvl="0"/>
            <a:r>
              <a:rPr lang="en-CA" sz="2000" dirty="0"/>
              <a:t>Number and variety of schools in the area</a:t>
            </a:r>
          </a:p>
          <a:p>
            <a:endParaRPr lang="en-CA" sz="2000" dirty="0"/>
          </a:p>
        </p:txBody>
      </p:sp>
    </p:spTree>
    <p:extLst>
      <p:ext uri="{BB962C8B-B14F-4D97-AF65-F5344CB8AC3E}">
        <p14:creationId xmlns:p14="http://schemas.microsoft.com/office/powerpoint/2010/main" val="3578847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170F5-072A-4156-8877-51A8393F9F89}"/>
              </a:ext>
            </a:extLst>
          </p:cNvPr>
          <p:cNvSpPr>
            <a:spLocks noGrp="1"/>
          </p:cNvSpPr>
          <p:nvPr>
            <p:ph type="title"/>
          </p:nvPr>
        </p:nvSpPr>
        <p:spPr>
          <a:xfrm>
            <a:off x="466722" y="586855"/>
            <a:ext cx="3201366" cy="3387497"/>
          </a:xfrm>
        </p:spPr>
        <p:txBody>
          <a:bodyPr anchor="b">
            <a:normAutofit/>
          </a:bodyPr>
          <a:lstStyle/>
          <a:p>
            <a:pPr algn="r"/>
            <a:r>
              <a:rPr lang="en-CA" sz="4000" b="1">
                <a:solidFill>
                  <a:srgbClr val="FFFFFF"/>
                </a:solidFill>
              </a:rPr>
              <a:t>Data</a:t>
            </a:r>
            <a:endParaRPr lang="en-CA" sz="4000">
              <a:solidFill>
                <a:srgbClr val="FFFFFF"/>
              </a:solidFill>
            </a:endParaRPr>
          </a:p>
        </p:txBody>
      </p:sp>
      <p:sp>
        <p:nvSpPr>
          <p:cNvPr id="3" name="Content Placeholder 2">
            <a:extLst>
              <a:ext uri="{FF2B5EF4-FFF2-40B4-BE49-F238E27FC236}">
                <a16:creationId xmlns:a16="http://schemas.microsoft.com/office/drawing/2014/main" id="{4829F688-0E87-43DE-9D04-9F240892622C}"/>
              </a:ext>
            </a:extLst>
          </p:cNvPr>
          <p:cNvSpPr>
            <a:spLocks noGrp="1"/>
          </p:cNvSpPr>
          <p:nvPr>
            <p:ph idx="1"/>
          </p:nvPr>
        </p:nvSpPr>
        <p:spPr>
          <a:xfrm>
            <a:off x="4810259" y="649480"/>
            <a:ext cx="6555347" cy="5546047"/>
          </a:xfrm>
        </p:spPr>
        <p:txBody>
          <a:bodyPr anchor="ctr">
            <a:normAutofit/>
          </a:bodyPr>
          <a:lstStyle/>
          <a:p>
            <a:pPr marL="0" indent="0">
              <a:buNone/>
            </a:pPr>
            <a:r>
              <a:rPr lang="en-CA" sz="2000"/>
              <a:t>Following data sources will be used to extract/generate the required information:</a:t>
            </a:r>
          </a:p>
          <a:p>
            <a:pPr lvl="0"/>
            <a:r>
              <a:rPr lang="en-CA" sz="2000" u="sng">
                <a:hlinkClick r:id="rId2"/>
              </a:rPr>
              <a:t>https://foursquare.com</a:t>
            </a:r>
            <a:r>
              <a:rPr lang="en-CA" sz="2000"/>
              <a:t> API for lists and geographical location of schools, restaurants and entertainment venues in Ottawa city center, data will be displayed on the maps and in tables</a:t>
            </a:r>
          </a:p>
          <a:p>
            <a:pPr lvl="0"/>
            <a:r>
              <a:rPr lang="en-CA" sz="2000" u="sng">
                <a:hlinkClick r:id="rId3"/>
              </a:rPr>
              <a:t>https://www.agentinottawa.com</a:t>
            </a:r>
            <a:r>
              <a:rPr lang="en-CA" sz="2000"/>
              <a:t> for accommodation purchase price tendencies for the past 20 years, data will be displayed on the plot</a:t>
            </a:r>
          </a:p>
          <a:p>
            <a:pPr lvl="0"/>
            <a:r>
              <a:rPr lang="en-CA" sz="2000" u="sng">
                <a:hlinkClick r:id="rId4"/>
              </a:rPr>
              <a:t>https://www.zumper.com</a:t>
            </a:r>
            <a:r>
              <a:rPr lang="en-CA" sz="2000"/>
              <a:t> for accommodation rent costs dynamics since 2016, data will be displayed on the plot</a:t>
            </a:r>
          </a:p>
          <a:p>
            <a:endParaRPr lang="en-CA" sz="2000"/>
          </a:p>
        </p:txBody>
      </p:sp>
    </p:spTree>
    <p:extLst>
      <p:ext uri="{BB962C8B-B14F-4D97-AF65-F5344CB8AC3E}">
        <p14:creationId xmlns:p14="http://schemas.microsoft.com/office/powerpoint/2010/main" val="1572519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C7A3AA1-44C4-4CBE-8808-D86A411AD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03244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4FDAB746-A9A3-4EC2-8997-5EB71BC964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584458"/>
            <a:ext cx="12192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a:extLst>
              <a:ext uri="{FF2B5EF4-FFF2-40B4-BE49-F238E27FC236}">
                <a16:creationId xmlns:a16="http://schemas.microsoft.com/office/drawing/2014/main" id="{0FCA9DAE-B7B3-4705-8863-BA6FC493FF72}"/>
              </a:ext>
            </a:extLst>
          </p:cNvPr>
          <p:cNvSpPr>
            <a:spLocks noGrp="1"/>
          </p:cNvSpPr>
          <p:nvPr>
            <p:ph type="title"/>
          </p:nvPr>
        </p:nvSpPr>
        <p:spPr>
          <a:xfrm>
            <a:off x="804672" y="338328"/>
            <a:ext cx="5011473" cy="1773936"/>
          </a:xfrm>
        </p:spPr>
        <p:txBody>
          <a:bodyPr>
            <a:normAutofit/>
          </a:bodyPr>
          <a:lstStyle/>
          <a:p>
            <a:r>
              <a:rPr lang="en-CA" sz="4000" b="1">
                <a:solidFill>
                  <a:srgbClr val="FFFFFF"/>
                </a:solidFill>
              </a:rPr>
              <a:t>Neighbourhood Exploration</a:t>
            </a:r>
            <a:endParaRPr lang="en-CA" sz="4000">
              <a:solidFill>
                <a:srgbClr val="FFFFFF"/>
              </a:solidFill>
            </a:endParaRPr>
          </a:p>
        </p:txBody>
      </p:sp>
      <p:sp>
        <p:nvSpPr>
          <p:cNvPr id="3" name="Content Placeholder 2">
            <a:extLst>
              <a:ext uri="{FF2B5EF4-FFF2-40B4-BE49-F238E27FC236}">
                <a16:creationId xmlns:a16="http://schemas.microsoft.com/office/drawing/2014/main" id="{46BD7FE9-ED56-4BE8-A0FA-97475C749808}"/>
              </a:ext>
            </a:extLst>
          </p:cNvPr>
          <p:cNvSpPr>
            <a:spLocks noGrp="1"/>
          </p:cNvSpPr>
          <p:nvPr>
            <p:ph idx="1"/>
          </p:nvPr>
        </p:nvSpPr>
        <p:spPr>
          <a:xfrm>
            <a:off x="6355641" y="338328"/>
            <a:ext cx="5029200" cy="1773936"/>
          </a:xfrm>
        </p:spPr>
        <p:txBody>
          <a:bodyPr anchor="ctr">
            <a:normAutofit/>
          </a:bodyPr>
          <a:lstStyle/>
          <a:p>
            <a:pPr marL="0" indent="0">
              <a:buNone/>
            </a:pPr>
            <a:endParaRPr lang="en-CA" sz="1800">
              <a:solidFill>
                <a:srgbClr val="FFFFFF"/>
              </a:solidFill>
            </a:endParaRPr>
          </a:p>
          <a:p>
            <a:pPr marL="0" indent="0">
              <a:buNone/>
            </a:pPr>
            <a:r>
              <a:rPr lang="en-CA" sz="1800" dirty="0">
                <a:solidFill>
                  <a:srgbClr val="FFFFFF"/>
                </a:solidFill>
              </a:rPr>
              <a:t>Schools in downtown</a:t>
            </a:r>
            <a:endParaRPr lang="en-CA" sz="1800">
              <a:solidFill>
                <a:srgbClr val="FFFFFF"/>
              </a:solidFill>
            </a:endParaRPr>
          </a:p>
          <a:p>
            <a:pPr marL="0" indent="0">
              <a:buNone/>
            </a:pPr>
            <a:endParaRPr lang="en-CA" sz="1800" dirty="0">
              <a:solidFill>
                <a:srgbClr val="FFFFFF"/>
              </a:solidFill>
            </a:endParaRPr>
          </a:p>
        </p:txBody>
      </p:sp>
      <p:sp>
        <p:nvSpPr>
          <p:cNvPr id="23" name="Rectangle 22">
            <a:extLst>
              <a:ext uri="{FF2B5EF4-FFF2-40B4-BE49-F238E27FC236}">
                <a16:creationId xmlns:a16="http://schemas.microsoft.com/office/drawing/2014/main" id="{091C9E05-1ED5-4438-8E0F-382199749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805364"/>
            <a:ext cx="12188952" cy="405263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EF852BF-6381-46D9-BCA1-87674B48E2DD}"/>
              </a:ext>
            </a:extLst>
          </p:cNvPr>
          <p:cNvPicPr/>
          <p:nvPr/>
        </p:nvPicPr>
        <p:blipFill>
          <a:blip r:embed="rId3">
            <a:extLst>
              <a:ext uri="{28A0092B-C50C-407E-A947-70E740481C1C}">
                <a14:useLocalDpi xmlns:a14="http://schemas.microsoft.com/office/drawing/2010/main" val="0"/>
              </a:ext>
            </a:extLst>
          </a:blip>
          <a:stretch/>
        </p:blipFill>
        <p:spPr bwMode="auto">
          <a:xfrm>
            <a:off x="1834716" y="3032449"/>
            <a:ext cx="2836925" cy="3108960"/>
          </a:xfrm>
          <a:prstGeom prst="rect">
            <a:avLst/>
          </a:prstGeom>
          <a:noFill/>
        </p:spPr>
      </p:pic>
      <p:pic>
        <p:nvPicPr>
          <p:cNvPr id="5" name="Picture 4">
            <a:extLst>
              <a:ext uri="{FF2B5EF4-FFF2-40B4-BE49-F238E27FC236}">
                <a16:creationId xmlns:a16="http://schemas.microsoft.com/office/drawing/2014/main" id="{4DEF4A65-6184-4115-B2C6-F816AC4DBF16}"/>
              </a:ext>
            </a:extLst>
          </p:cNvPr>
          <p:cNvPicPr/>
          <p:nvPr/>
        </p:nvPicPr>
        <p:blipFill>
          <a:blip r:embed="rId4">
            <a:extLst>
              <a:ext uri="{28A0092B-C50C-407E-A947-70E740481C1C}">
                <a14:useLocalDpi xmlns:a14="http://schemas.microsoft.com/office/drawing/2010/main" val="0"/>
              </a:ext>
            </a:extLst>
          </a:blip>
          <a:stretch/>
        </p:blipFill>
        <p:spPr bwMode="auto">
          <a:xfrm>
            <a:off x="6355641" y="3037022"/>
            <a:ext cx="5166360" cy="3099814"/>
          </a:xfrm>
          <a:prstGeom prst="rect">
            <a:avLst/>
          </a:prstGeom>
          <a:noFill/>
        </p:spPr>
      </p:pic>
    </p:spTree>
    <p:extLst>
      <p:ext uri="{BB962C8B-B14F-4D97-AF65-F5344CB8AC3E}">
        <p14:creationId xmlns:p14="http://schemas.microsoft.com/office/powerpoint/2010/main" val="13602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D1D8BD-504B-43B2-96D4-14FA8082C1B3}"/>
              </a:ext>
            </a:extLst>
          </p:cNvPr>
          <p:cNvSpPr>
            <a:spLocks noGrp="1"/>
          </p:cNvSpPr>
          <p:nvPr>
            <p:ph type="title"/>
          </p:nvPr>
        </p:nvSpPr>
        <p:spPr>
          <a:xfrm>
            <a:off x="1158693" y="5544082"/>
            <a:ext cx="9895951" cy="1033669"/>
          </a:xfrm>
        </p:spPr>
        <p:txBody>
          <a:bodyPr>
            <a:normAutofit/>
          </a:bodyPr>
          <a:lstStyle/>
          <a:p>
            <a:pPr algn="ctr"/>
            <a:r>
              <a:rPr lang="en-CA" sz="4000" b="1" dirty="0">
                <a:solidFill>
                  <a:srgbClr val="FFFFFF"/>
                </a:solidFill>
              </a:rPr>
              <a:t>Neighbourhood Exploration</a:t>
            </a:r>
            <a:endParaRPr lang="en-CA" sz="4000" dirty="0">
              <a:solidFill>
                <a:srgbClr val="FFFFFF"/>
              </a:solidFill>
            </a:endParaRPr>
          </a:p>
        </p:txBody>
      </p:sp>
      <p:pic>
        <p:nvPicPr>
          <p:cNvPr id="6" name="Picture 5">
            <a:extLst>
              <a:ext uri="{FF2B5EF4-FFF2-40B4-BE49-F238E27FC236}">
                <a16:creationId xmlns:a16="http://schemas.microsoft.com/office/drawing/2014/main" id="{9E7E6DD8-47A1-4BA4-A069-F90428FF5EEE}"/>
              </a:ext>
            </a:extLst>
          </p:cNvPr>
          <p:cNvPicPr/>
          <p:nvPr/>
        </p:nvPicPr>
        <p:blipFill>
          <a:blip r:embed="rId2">
            <a:extLst>
              <a:ext uri="{28A0092B-C50C-407E-A947-70E740481C1C}">
                <a14:useLocalDpi xmlns:a14="http://schemas.microsoft.com/office/drawing/2010/main" val="0"/>
              </a:ext>
            </a:extLst>
          </a:blip>
          <a:srcRect/>
          <a:stretch/>
        </p:blipFill>
        <p:spPr bwMode="auto">
          <a:xfrm>
            <a:off x="3365382" y="402570"/>
            <a:ext cx="5461235" cy="3215273"/>
          </a:xfrm>
          <a:prstGeom prst="rect">
            <a:avLst/>
          </a:prstGeom>
          <a:noFill/>
        </p:spPr>
      </p:pic>
      <p:sp>
        <p:nvSpPr>
          <p:cNvPr id="3" name="Content Placeholder 2">
            <a:extLst>
              <a:ext uri="{FF2B5EF4-FFF2-40B4-BE49-F238E27FC236}">
                <a16:creationId xmlns:a16="http://schemas.microsoft.com/office/drawing/2014/main" id="{6BA93FCB-8FD6-4828-8308-2EFB41A5AB74}"/>
              </a:ext>
            </a:extLst>
          </p:cNvPr>
          <p:cNvSpPr>
            <a:spLocks noGrp="1"/>
          </p:cNvSpPr>
          <p:nvPr>
            <p:ph idx="1"/>
          </p:nvPr>
        </p:nvSpPr>
        <p:spPr>
          <a:xfrm>
            <a:off x="1940256" y="3833199"/>
            <a:ext cx="8332826" cy="1119982"/>
          </a:xfrm>
        </p:spPr>
        <p:txBody>
          <a:bodyPr anchor="ctr">
            <a:normAutofit/>
          </a:bodyPr>
          <a:lstStyle/>
          <a:p>
            <a:pPr marL="0" indent="0" algn="ctr">
              <a:buNone/>
            </a:pPr>
            <a:r>
              <a:rPr lang="en-CA" sz="2000" dirty="0"/>
              <a:t>Average house prices in the past 20 years</a:t>
            </a:r>
          </a:p>
          <a:p>
            <a:pPr marL="0" indent="0">
              <a:buNone/>
            </a:pPr>
            <a:endParaRPr lang="en-CA" sz="2000" dirty="0"/>
          </a:p>
        </p:txBody>
      </p:sp>
    </p:spTree>
    <p:extLst>
      <p:ext uri="{BB962C8B-B14F-4D97-AF65-F5344CB8AC3E}">
        <p14:creationId xmlns:p14="http://schemas.microsoft.com/office/powerpoint/2010/main" val="4129484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 name="Picture 19">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9C1C422-8ADF-44B2-ACC3-9B0DB38E82B5}"/>
              </a:ext>
            </a:extLst>
          </p:cNvPr>
          <p:cNvSpPr>
            <a:spLocks noGrp="1"/>
          </p:cNvSpPr>
          <p:nvPr>
            <p:ph type="title"/>
          </p:nvPr>
        </p:nvSpPr>
        <p:spPr>
          <a:xfrm>
            <a:off x="1179576" y="822960"/>
            <a:ext cx="9829800" cy="1325880"/>
          </a:xfrm>
        </p:spPr>
        <p:txBody>
          <a:bodyPr>
            <a:normAutofit/>
          </a:bodyPr>
          <a:lstStyle/>
          <a:p>
            <a:pPr algn="ctr"/>
            <a:r>
              <a:rPr lang="en-CA" sz="4000" b="1">
                <a:solidFill>
                  <a:srgbClr val="FFFFFF"/>
                </a:solidFill>
              </a:rPr>
              <a:t>Neighbourhood Exploration</a:t>
            </a:r>
            <a:endParaRPr lang="en-CA" sz="4000">
              <a:solidFill>
                <a:srgbClr val="FFFFFF"/>
              </a:solidFill>
            </a:endParaRPr>
          </a:p>
        </p:txBody>
      </p:sp>
      <p:pic>
        <p:nvPicPr>
          <p:cNvPr id="4" name="Picture 3">
            <a:extLst>
              <a:ext uri="{FF2B5EF4-FFF2-40B4-BE49-F238E27FC236}">
                <a16:creationId xmlns:a16="http://schemas.microsoft.com/office/drawing/2014/main" id="{DB5BBD68-7875-4E02-A79B-3AB795E4298B}"/>
              </a:ext>
            </a:extLst>
          </p:cNvPr>
          <p:cNvPicPr/>
          <p:nvPr/>
        </p:nvPicPr>
        <p:blipFill>
          <a:blip r:embed="rId3">
            <a:extLst>
              <a:ext uri="{28A0092B-C50C-407E-A947-70E740481C1C}">
                <a14:useLocalDpi xmlns:a14="http://schemas.microsoft.com/office/drawing/2010/main" val="0"/>
              </a:ext>
            </a:extLst>
          </a:blip>
          <a:stretch/>
        </p:blipFill>
        <p:spPr bwMode="auto">
          <a:xfrm>
            <a:off x="804671" y="3021905"/>
            <a:ext cx="4954693" cy="2848947"/>
          </a:xfrm>
          <a:prstGeom prst="rect">
            <a:avLst/>
          </a:prstGeom>
          <a:noFill/>
        </p:spPr>
      </p:pic>
      <p:sp>
        <p:nvSpPr>
          <p:cNvPr id="3" name="Content Placeholder 2">
            <a:extLst>
              <a:ext uri="{FF2B5EF4-FFF2-40B4-BE49-F238E27FC236}">
                <a16:creationId xmlns:a16="http://schemas.microsoft.com/office/drawing/2014/main" id="{A049A994-714F-400F-8A0E-4E0C2A7835FC}"/>
              </a:ext>
            </a:extLst>
          </p:cNvPr>
          <p:cNvSpPr>
            <a:spLocks noGrp="1"/>
          </p:cNvSpPr>
          <p:nvPr>
            <p:ph idx="1"/>
          </p:nvPr>
        </p:nvSpPr>
        <p:spPr>
          <a:xfrm>
            <a:off x="6354871" y="2827419"/>
            <a:ext cx="5029200" cy="3227626"/>
          </a:xfrm>
        </p:spPr>
        <p:txBody>
          <a:bodyPr anchor="ctr">
            <a:normAutofit/>
          </a:bodyPr>
          <a:lstStyle/>
          <a:p>
            <a:pPr marL="0" indent="0">
              <a:buNone/>
            </a:pPr>
            <a:r>
              <a:rPr lang="en-CA" sz="1900">
                <a:solidFill>
                  <a:srgbClr val="000000"/>
                </a:solidFill>
              </a:rPr>
              <a:t>Average rental prices between 2016-2020</a:t>
            </a:r>
          </a:p>
          <a:p>
            <a:pPr marL="0" indent="0">
              <a:buNone/>
            </a:pPr>
            <a:endParaRPr lang="en-CA" sz="1900">
              <a:solidFill>
                <a:srgbClr val="000000"/>
              </a:solidFill>
            </a:endParaRPr>
          </a:p>
        </p:txBody>
      </p:sp>
    </p:spTree>
    <p:extLst>
      <p:ext uri="{BB962C8B-B14F-4D97-AF65-F5344CB8AC3E}">
        <p14:creationId xmlns:p14="http://schemas.microsoft.com/office/powerpoint/2010/main" val="1374842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66402"/>
            <a:ext cx="12191998" cy="1590742"/>
          </a:xfrm>
          <a:prstGeom prst="rect">
            <a:avLst/>
          </a:prstGeom>
          <a:gradFill>
            <a:gsLst>
              <a:gs pos="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70175"/>
            <a:ext cx="12185331" cy="1590742"/>
          </a:xfrm>
          <a:prstGeom prst="rect">
            <a:avLst/>
          </a:prstGeom>
          <a:gradFill>
            <a:gsLst>
              <a:gs pos="0">
                <a:schemeClr val="accent1">
                  <a:alpha val="0"/>
                </a:schemeClr>
              </a:gs>
              <a:gs pos="100000">
                <a:schemeClr val="accent1">
                  <a:lumMod val="5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5265546"/>
            <a:ext cx="4076698" cy="1590742"/>
          </a:xfrm>
          <a:prstGeom prst="rect">
            <a:avLst/>
          </a:prstGeom>
          <a:gradFill>
            <a:gsLst>
              <a:gs pos="0">
                <a:schemeClr val="accent1">
                  <a:lumMod val="50000"/>
                </a:schemeClr>
              </a:gs>
              <a:gs pos="100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335" y="5263483"/>
            <a:ext cx="12192000" cy="1597433"/>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1CBDC4-DEDF-4B2A-8478-5EA3972CE890}"/>
              </a:ext>
            </a:extLst>
          </p:cNvPr>
          <p:cNvSpPr>
            <a:spLocks noGrp="1"/>
          </p:cNvSpPr>
          <p:nvPr>
            <p:ph type="title"/>
          </p:nvPr>
        </p:nvSpPr>
        <p:spPr>
          <a:xfrm>
            <a:off x="1134689" y="5462648"/>
            <a:ext cx="9895951" cy="1033669"/>
          </a:xfrm>
        </p:spPr>
        <p:txBody>
          <a:bodyPr>
            <a:normAutofit/>
          </a:bodyPr>
          <a:lstStyle/>
          <a:p>
            <a:pPr algn="ctr"/>
            <a:r>
              <a:rPr lang="en-CA" sz="4000" b="1" dirty="0">
                <a:solidFill>
                  <a:srgbClr val="FFFFFF"/>
                </a:solidFill>
              </a:rPr>
              <a:t>Neighbourhood Exploration</a:t>
            </a:r>
            <a:endParaRPr lang="en-CA" sz="4000" dirty="0">
              <a:solidFill>
                <a:srgbClr val="FFFFFF"/>
              </a:solidFill>
            </a:endParaRPr>
          </a:p>
        </p:txBody>
      </p:sp>
      <p:pic>
        <p:nvPicPr>
          <p:cNvPr id="4" name="Picture 3">
            <a:extLst>
              <a:ext uri="{FF2B5EF4-FFF2-40B4-BE49-F238E27FC236}">
                <a16:creationId xmlns:a16="http://schemas.microsoft.com/office/drawing/2014/main" id="{26B57107-B8C1-4CE0-9CDB-CD3BBFB8FAF1}"/>
              </a:ext>
            </a:extLst>
          </p:cNvPr>
          <p:cNvPicPr/>
          <p:nvPr/>
        </p:nvPicPr>
        <p:blipFill>
          <a:blip r:embed="rId2">
            <a:extLst>
              <a:ext uri="{28A0092B-C50C-407E-A947-70E740481C1C}">
                <a14:useLocalDpi xmlns:a14="http://schemas.microsoft.com/office/drawing/2010/main" val="0"/>
              </a:ext>
            </a:extLst>
          </a:blip>
          <a:srcRect/>
          <a:stretch/>
        </p:blipFill>
        <p:spPr bwMode="auto">
          <a:xfrm>
            <a:off x="4593729" y="402570"/>
            <a:ext cx="3004540" cy="3215273"/>
          </a:xfrm>
          <a:prstGeom prst="rect">
            <a:avLst/>
          </a:prstGeom>
          <a:noFill/>
        </p:spPr>
      </p:pic>
      <p:sp>
        <p:nvSpPr>
          <p:cNvPr id="3" name="Content Placeholder 2">
            <a:extLst>
              <a:ext uri="{FF2B5EF4-FFF2-40B4-BE49-F238E27FC236}">
                <a16:creationId xmlns:a16="http://schemas.microsoft.com/office/drawing/2014/main" id="{B7DEADB2-DAB5-4785-A03D-8928F6227F17}"/>
              </a:ext>
            </a:extLst>
          </p:cNvPr>
          <p:cNvSpPr>
            <a:spLocks noGrp="1"/>
          </p:cNvSpPr>
          <p:nvPr>
            <p:ph idx="1"/>
          </p:nvPr>
        </p:nvSpPr>
        <p:spPr>
          <a:xfrm>
            <a:off x="1926251" y="3810316"/>
            <a:ext cx="8332826" cy="1119982"/>
          </a:xfrm>
        </p:spPr>
        <p:txBody>
          <a:bodyPr anchor="ctr">
            <a:normAutofit/>
          </a:bodyPr>
          <a:lstStyle/>
          <a:p>
            <a:pPr marL="0" indent="0" algn="ctr">
              <a:buNone/>
            </a:pPr>
            <a:r>
              <a:rPr lang="en-CA" sz="2000" dirty="0"/>
              <a:t>Different venues &amp; entertainment available in downtown Ottawa</a:t>
            </a:r>
          </a:p>
          <a:p>
            <a:pPr marL="0" indent="0">
              <a:buNone/>
            </a:pPr>
            <a:endParaRPr lang="en-CA" sz="2000" dirty="0"/>
          </a:p>
        </p:txBody>
      </p:sp>
    </p:spTree>
    <p:extLst>
      <p:ext uri="{BB962C8B-B14F-4D97-AF65-F5344CB8AC3E}">
        <p14:creationId xmlns:p14="http://schemas.microsoft.com/office/powerpoint/2010/main" val="13983219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739</Words>
  <Application>Microsoft Office PowerPoint</Application>
  <PresentationFormat>Widescreen</PresentationFormat>
  <Paragraphs>37</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Capstone Project The Battle of Neighborhoods Exploring Ottawa</vt:lpstr>
      <vt:lpstr>Introduction: Business Problem</vt:lpstr>
      <vt:lpstr>Introduction: Business Problem</vt:lpstr>
      <vt:lpstr>Data</vt:lpstr>
      <vt:lpstr>Data</vt:lpstr>
      <vt:lpstr>Neighbourhood Exploration</vt:lpstr>
      <vt:lpstr>Neighbourhood Exploration</vt:lpstr>
      <vt:lpstr>Neighbourhood Exploration</vt:lpstr>
      <vt:lpstr>Neighbourhood Exploration</vt:lpstr>
      <vt:lpstr>Neighbourhood Exploration</vt:lpstr>
      <vt:lpstr>Neighbourhood Exploration</vt:lpstr>
      <vt:lpstr>Results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The Battle of Neighborhoods Exploring Ottawa</dc:title>
  <dc:creator>Iryna Kremenchutska</dc:creator>
  <cp:lastModifiedBy>Iryna Kremenchutska</cp:lastModifiedBy>
  <cp:revision>1</cp:revision>
  <dcterms:created xsi:type="dcterms:W3CDTF">2021-02-27T21:39:45Z</dcterms:created>
  <dcterms:modified xsi:type="dcterms:W3CDTF">2021-02-27T21:40:25Z</dcterms:modified>
</cp:coreProperties>
</file>